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0" r:id="rId4"/>
    <p:sldId id="261" r:id="rId5"/>
    <p:sldId id="267" r:id="rId6"/>
    <p:sldId id="268" r:id="rId7"/>
    <p:sldId id="258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B931"/>
    <a:srgbClr val="7CB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efp\osmar.bolivar\Documents\GitHub\weebly\weebly\Decomposition\decomp_et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4"/>
          <c:order val="1"/>
          <c:tx>
            <c:strRef>
              <c:f>data!$Q$3</c:f>
              <c:strCache>
                <c:ptCount val="1"/>
                <c:pt idx="0">
                  <c:v>Steady State</c:v>
                </c:pt>
              </c:strCache>
            </c:strRef>
          </c:tx>
          <c:spPr>
            <a:solidFill>
              <a:srgbClr val="375D8A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data!$Q$136:$Q$174</c:f>
              <c:numCache>
                <c:formatCode>0.0</c:formatCode>
                <c:ptCount val="39"/>
                <c:pt idx="0">
                  <c:v>3.4415998001563808</c:v>
                </c:pt>
                <c:pt idx="1">
                  <c:v>2.9152150543705</c:v>
                </c:pt>
                <c:pt idx="2">
                  <c:v>3.7949065595052929</c:v>
                </c:pt>
                <c:pt idx="3">
                  <c:v>3.5236832789948163</c:v>
                </c:pt>
                <c:pt idx="4">
                  <c:v>3.5307429285196745</c:v>
                </c:pt>
                <c:pt idx="5">
                  <c:v>3.5383313301764634</c:v>
                </c:pt>
                <c:pt idx="6">
                  <c:v>3.5736663640358524</c:v>
                </c:pt>
                <c:pt idx="7">
                  <c:v>3.584778401421429</c:v>
                </c:pt>
                <c:pt idx="8">
                  <c:v>3.7206882482457311</c:v>
                </c:pt>
                <c:pt idx="9">
                  <c:v>5.0760943036468102</c:v>
                </c:pt>
                <c:pt idx="10">
                  <c:v>3.4199286612902293</c:v>
                </c:pt>
                <c:pt idx="11">
                  <c:v>4.0248403436888927</c:v>
                </c:pt>
                <c:pt idx="12">
                  <c:v>3.714351101422809</c:v>
                </c:pt>
                <c:pt idx="13">
                  <c:v>3.8148157880214741</c:v>
                </c:pt>
                <c:pt idx="14">
                  <c:v>3.6103277003295746</c:v>
                </c:pt>
                <c:pt idx="15">
                  <c:v>3.5362871653759833</c:v>
                </c:pt>
                <c:pt idx="16">
                  <c:v>3.5248778886015897</c:v>
                </c:pt>
                <c:pt idx="17">
                  <c:v>3.5798626351837024</c:v>
                </c:pt>
                <c:pt idx="18">
                  <c:v>3.5962172810428275</c:v>
                </c:pt>
                <c:pt idx="19">
                  <c:v>3.6061421650037966</c:v>
                </c:pt>
                <c:pt idx="20">
                  <c:v>3.9438479812233087</c:v>
                </c:pt>
                <c:pt idx="21">
                  <c:v>3.228030921999955</c:v>
                </c:pt>
                <c:pt idx="22">
                  <c:v>4.9895551249301304</c:v>
                </c:pt>
                <c:pt idx="23">
                  <c:v>3.7700977764232362</c:v>
                </c:pt>
                <c:pt idx="24">
                  <c:v>3.6369005035498487</c:v>
                </c:pt>
                <c:pt idx="25">
                  <c:v>3.6197483258283651</c:v>
                </c:pt>
                <c:pt idx="26">
                  <c:v>3.6538731629566881</c:v>
                </c:pt>
                <c:pt idx="27">
                  <c:v>3.7019466996924248</c:v>
                </c:pt>
                <c:pt idx="28">
                  <c:v>3.7959533911436316</c:v>
                </c:pt>
                <c:pt idx="29">
                  <c:v>3.7120561556542051</c:v>
                </c:pt>
                <c:pt idx="30">
                  <c:v>3.7956066127819641</c:v>
                </c:pt>
                <c:pt idx="31">
                  <c:v>3.6463677626554825</c:v>
                </c:pt>
                <c:pt idx="32">
                  <c:v>3.69216352542227</c:v>
                </c:pt>
                <c:pt idx="33">
                  <c:v>3.656213574908826</c:v>
                </c:pt>
                <c:pt idx="34">
                  <c:v>3.6877654243203053</c:v>
                </c:pt>
                <c:pt idx="35">
                  <c:v>3.6864898040219467</c:v>
                </c:pt>
                <c:pt idx="36">
                  <c:v>3.5362427072923919</c:v>
                </c:pt>
                <c:pt idx="37">
                  <c:v>3.2185028896134322</c:v>
                </c:pt>
                <c:pt idx="38">
                  <c:v>3.4712318991232163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1A-478A-BA8D-6AF35BEBD4A8}"/>
            </c:ext>
          </c:extLst>
        </c:ser>
        <c:ser>
          <c:idx val="1"/>
          <c:order val="2"/>
          <c:tx>
            <c:strRef>
              <c:f>data!$N$3</c:f>
              <c:strCache>
                <c:ptCount val="1"/>
                <c:pt idx="0">
                  <c:v>Demand</c:v>
                </c:pt>
              </c:strCache>
            </c:strRef>
          </c:tx>
          <c:spPr>
            <a:solidFill>
              <a:srgbClr val="A7A1AE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data!$N$136:$N$174</c:f>
              <c:numCache>
                <c:formatCode>0.0</c:formatCode>
                <c:ptCount val="39"/>
                <c:pt idx="0">
                  <c:v>-2.9339955861246048</c:v>
                </c:pt>
                <c:pt idx="1">
                  <c:v>-3.0002244209614521</c:v>
                </c:pt>
                <c:pt idx="2">
                  <c:v>-5.7143081850110198</c:v>
                </c:pt>
                <c:pt idx="3">
                  <c:v>-17.154881435867576</c:v>
                </c:pt>
                <c:pt idx="4">
                  <c:v>-18.440987542118442</c:v>
                </c:pt>
                <c:pt idx="5">
                  <c:v>-13.325377142611488</c:v>
                </c:pt>
                <c:pt idx="6">
                  <c:v>-11.661447374474758</c:v>
                </c:pt>
                <c:pt idx="7">
                  <c:v>-11.890071625095487</c:v>
                </c:pt>
                <c:pt idx="8">
                  <c:v>-11.414674967257479</c:v>
                </c:pt>
                <c:pt idx="9">
                  <c:v>-7.894315602329919</c:v>
                </c:pt>
                <c:pt idx="10">
                  <c:v>-4.3907323249567494</c:v>
                </c:pt>
                <c:pt idx="11">
                  <c:v>-3.0625134850172842</c:v>
                </c:pt>
                <c:pt idx="12">
                  <c:v>-4.1907526299154902</c:v>
                </c:pt>
                <c:pt idx="13">
                  <c:v>-3.9673069808022747</c:v>
                </c:pt>
                <c:pt idx="14">
                  <c:v>-0.75550990730488132</c:v>
                </c:pt>
                <c:pt idx="15">
                  <c:v>8.6709268304714566</c:v>
                </c:pt>
                <c:pt idx="16">
                  <c:v>7.3815003349252111</c:v>
                </c:pt>
                <c:pt idx="17">
                  <c:v>0.77850372071696705</c:v>
                </c:pt>
                <c:pt idx="18">
                  <c:v>0.52930472726413991</c:v>
                </c:pt>
                <c:pt idx="19">
                  <c:v>-0.3540202720593828</c:v>
                </c:pt>
                <c:pt idx="20">
                  <c:v>-1.6036496733653294</c:v>
                </c:pt>
                <c:pt idx="21">
                  <c:v>-4.4311342182965205</c:v>
                </c:pt>
                <c:pt idx="22">
                  <c:v>-4.7220170422170327</c:v>
                </c:pt>
                <c:pt idx="23">
                  <c:v>-3.5916355357818048</c:v>
                </c:pt>
                <c:pt idx="24">
                  <c:v>-2.7385862361048008</c:v>
                </c:pt>
                <c:pt idx="25">
                  <c:v>-1.8334134321098756</c:v>
                </c:pt>
                <c:pt idx="26">
                  <c:v>-3.0240875754069729</c:v>
                </c:pt>
                <c:pt idx="27">
                  <c:v>-2.0249506701108202</c:v>
                </c:pt>
                <c:pt idx="28">
                  <c:v>-1.019713732135791</c:v>
                </c:pt>
                <c:pt idx="29">
                  <c:v>0.52208443065633758</c:v>
                </c:pt>
                <c:pt idx="30">
                  <c:v>-0.72454346474234066</c:v>
                </c:pt>
                <c:pt idx="31">
                  <c:v>-1.1848685726102668</c:v>
                </c:pt>
                <c:pt idx="32">
                  <c:v>-0.42037293391727404</c:v>
                </c:pt>
                <c:pt idx="33">
                  <c:v>-0.1505957869680766</c:v>
                </c:pt>
                <c:pt idx="34">
                  <c:v>-2.0866783920420633</c:v>
                </c:pt>
                <c:pt idx="35">
                  <c:v>0.85202683807831081</c:v>
                </c:pt>
                <c:pt idx="36">
                  <c:v>-0.79011279280669555</c:v>
                </c:pt>
                <c:pt idx="37">
                  <c:v>-2.4663387688533964</c:v>
                </c:pt>
                <c:pt idx="38">
                  <c:v>-1.464180804018604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1A-478A-BA8D-6AF35BEBD4A8}"/>
            </c:ext>
          </c:extLst>
        </c:ser>
        <c:ser>
          <c:idx val="2"/>
          <c:order val="3"/>
          <c:tx>
            <c:strRef>
              <c:f>data!$O$3</c:f>
              <c:strCache>
                <c:ptCount val="1"/>
                <c:pt idx="0">
                  <c:v>Supply</c:v>
                </c:pt>
              </c:strCache>
            </c:strRef>
          </c:tx>
          <c:spPr>
            <a:solidFill>
              <a:srgbClr val="6EE6DF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data!$O$136:$O$174</c:f>
              <c:numCache>
                <c:formatCode>0.0</c:formatCode>
                <c:ptCount val="39"/>
                <c:pt idx="0">
                  <c:v>3.5070215834918801</c:v>
                </c:pt>
                <c:pt idx="1">
                  <c:v>0.93322482099232318</c:v>
                </c:pt>
                <c:pt idx="2">
                  <c:v>-1.3029890186901711</c:v>
                </c:pt>
                <c:pt idx="3">
                  <c:v>-13.664175419437649</c:v>
                </c:pt>
                <c:pt idx="4">
                  <c:v>-11.92060541547459</c:v>
                </c:pt>
                <c:pt idx="5">
                  <c:v>-8.1427108337540695</c:v>
                </c:pt>
                <c:pt idx="6">
                  <c:v>-4.2300372976526646</c:v>
                </c:pt>
                <c:pt idx="7">
                  <c:v>-3.7803664630230331</c:v>
                </c:pt>
                <c:pt idx="8">
                  <c:v>0.6079760916540512</c:v>
                </c:pt>
                <c:pt idx="9">
                  <c:v>2.8186692480133226</c:v>
                </c:pt>
                <c:pt idx="10">
                  <c:v>6.7840632063899191</c:v>
                </c:pt>
                <c:pt idx="11">
                  <c:v>-2.4454863239653055</c:v>
                </c:pt>
                <c:pt idx="12">
                  <c:v>-4.2497695942903455</c:v>
                </c:pt>
                <c:pt idx="13">
                  <c:v>-3.5189503193799907</c:v>
                </c:pt>
                <c:pt idx="14">
                  <c:v>1.2373210242692156</c:v>
                </c:pt>
                <c:pt idx="15">
                  <c:v>15.107213709812173</c:v>
                </c:pt>
                <c:pt idx="16">
                  <c:v>14.520672460236369</c:v>
                </c:pt>
                <c:pt idx="17">
                  <c:v>7.7178551091353338</c:v>
                </c:pt>
                <c:pt idx="18">
                  <c:v>4.7037729286245193</c:v>
                </c:pt>
                <c:pt idx="19">
                  <c:v>2.9637191420976259</c:v>
                </c:pt>
                <c:pt idx="20">
                  <c:v>-1.5227824394178597</c:v>
                </c:pt>
                <c:pt idx="21">
                  <c:v>-0.14010486575345471</c:v>
                </c:pt>
                <c:pt idx="22">
                  <c:v>-0.68183185985000583</c:v>
                </c:pt>
                <c:pt idx="23">
                  <c:v>0.97317327370053919</c:v>
                </c:pt>
                <c:pt idx="24">
                  <c:v>2.990590861260658</c:v>
                </c:pt>
                <c:pt idx="25">
                  <c:v>4.0959506161749992</c:v>
                </c:pt>
                <c:pt idx="26">
                  <c:v>1.7262643939253568</c:v>
                </c:pt>
                <c:pt idx="27">
                  <c:v>2.0075092036536075</c:v>
                </c:pt>
                <c:pt idx="28">
                  <c:v>0.49241000404781077</c:v>
                </c:pt>
                <c:pt idx="29">
                  <c:v>1.6034623184822103</c:v>
                </c:pt>
                <c:pt idx="30">
                  <c:v>0.44032052059735771</c:v>
                </c:pt>
                <c:pt idx="31">
                  <c:v>3.1001575877414509</c:v>
                </c:pt>
                <c:pt idx="32">
                  <c:v>1.567478968841443</c:v>
                </c:pt>
                <c:pt idx="33">
                  <c:v>-2.328730935413891</c:v>
                </c:pt>
                <c:pt idx="34">
                  <c:v>-3.5664990947917992</c:v>
                </c:pt>
                <c:pt idx="35">
                  <c:v>1.6056169888738729</c:v>
                </c:pt>
                <c:pt idx="36">
                  <c:v>0.38680038307995107</c:v>
                </c:pt>
                <c:pt idx="37">
                  <c:v>1.1997669610038455</c:v>
                </c:pt>
                <c:pt idx="38">
                  <c:v>1.4139145569824108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D1A-478A-BA8D-6AF35BEBD4A8}"/>
            </c:ext>
          </c:extLst>
        </c:ser>
        <c:ser>
          <c:idx val="3"/>
          <c:order val="4"/>
          <c:tx>
            <c:strRef>
              <c:f>data!$P$3</c:f>
              <c:strCache>
                <c:ptCount val="1"/>
                <c:pt idx="0">
                  <c:v>Commodity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data!$P$136:$P$174</c:f>
              <c:numCache>
                <c:formatCode>0.0</c:formatCode>
                <c:ptCount val="39"/>
                <c:pt idx="0">
                  <c:v>0.20078262728948235</c:v>
                </c:pt>
                <c:pt idx="1">
                  <c:v>-0.10337574636725402</c:v>
                </c:pt>
                <c:pt idx="2">
                  <c:v>-0.84298134722183593</c:v>
                </c:pt>
                <c:pt idx="3">
                  <c:v>-1.135667152606012</c:v>
                </c:pt>
                <c:pt idx="4">
                  <c:v>-0.7255068720820429</c:v>
                </c:pt>
                <c:pt idx="5">
                  <c:v>-0.40343029362072846</c:v>
                </c:pt>
                <c:pt idx="6">
                  <c:v>-0.4593449208222759</c:v>
                </c:pt>
                <c:pt idx="7">
                  <c:v>-0.36367231977904091</c:v>
                </c:pt>
                <c:pt idx="8">
                  <c:v>-0.5477069018221441</c:v>
                </c:pt>
                <c:pt idx="9">
                  <c:v>-0.5937602570452698</c:v>
                </c:pt>
                <c:pt idx="10">
                  <c:v>-0.33591712038027532</c:v>
                </c:pt>
                <c:pt idx="11">
                  <c:v>-0.13747219245278819</c:v>
                </c:pt>
                <c:pt idx="12">
                  <c:v>8.1486204403932297E-2</c:v>
                </c:pt>
                <c:pt idx="13">
                  <c:v>0.44325246436109178</c:v>
                </c:pt>
                <c:pt idx="14">
                  <c:v>1.868510542463977</c:v>
                </c:pt>
                <c:pt idx="15">
                  <c:v>4.3795989093599088</c:v>
                </c:pt>
                <c:pt idx="16">
                  <c:v>1.1708673543652621</c:v>
                </c:pt>
                <c:pt idx="17">
                  <c:v>0.50937067416385051</c:v>
                </c:pt>
                <c:pt idx="18">
                  <c:v>0.42471068313308918</c:v>
                </c:pt>
                <c:pt idx="19">
                  <c:v>0.14273576119890499</c:v>
                </c:pt>
                <c:pt idx="20">
                  <c:v>0.62055604798590924</c:v>
                </c:pt>
                <c:pt idx="21">
                  <c:v>0.87708961238591321</c:v>
                </c:pt>
                <c:pt idx="22">
                  <c:v>0.70503719629784034</c:v>
                </c:pt>
                <c:pt idx="23">
                  <c:v>-0.26388060756062437</c:v>
                </c:pt>
                <c:pt idx="24">
                  <c:v>-5.4576285136948913E-2</c:v>
                </c:pt>
                <c:pt idx="25">
                  <c:v>-5.4839124103730215E-2</c:v>
                </c:pt>
                <c:pt idx="26">
                  <c:v>0.39139941690087321</c:v>
                </c:pt>
                <c:pt idx="27">
                  <c:v>0.22139281449292816</c:v>
                </c:pt>
                <c:pt idx="28">
                  <c:v>0.29761754783816313</c:v>
                </c:pt>
                <c:pt idx="29">
                  <c:v>0.11143018783775363</c:v>
                </c:pt>
                <c:pt idx="30">
                  <c:v>-0.28555698817486247</c:v>
                </c:pt>
                <c:pt idx="31">
                  <c:v>-0.26376874687948432</c:v>
                </c:pt>
                <c:pt idx="32">
                  <c:v>-0.50320719184025087</c:v>
                </c:pt>
                <c:pt idx="33">
                  <c:v>-0.52681224363371115</c:v>
                </c:pt>
                <c:pt idx="34">
                  <c:v>-0.4228530615896931</c:v>
                </c:pt>
                <c:pt idx="35">
                  <c:v>-0.36143022264927832</c:v>
                </c:pt>
                <c:pt idx="36">
                  <c:v>-0.49667875139911288</c:v>
                </c:pt>
                <c:pt idx="37">
                  <c:v>-0.52863309760711297</c:v>
                </c:pt>
                <c:pt idx="38">
                  <c:v>-0.72182402665940815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D1A-478A-BA8D-6AF35BEBD4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627955823"/>
        <c:axId val="627966223"/>
      </c:barChart>
      <c:lineChart>
        <c:grouping val="standard"/>
        <c:varyColors val="0"/>
        <c:ser>
          <c:idx val="0"/>
          <c:order val="0"/>
          <c:tx>
            <c:strRef>
              <c:f>data!$B$3</c:f>
              <c:strCache>
                <c:ptCount val="1"/>
                <c:pt idx="0">
                  <c:v>IGAE</c:v>
                </c:pt>
              </c:strCache>
            </c:strRef>
          </c:tx>
          <c:spPr>
            <a:ln w="15875" cap="rnd">
              <a:solidFill>
                <a:schemeClr val="tx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tx1">
                  <a:lumMod val="65000"/>
                  <a:lumOff val="35000"/>
                </a:schemeClr>
              </a:solidFill>
              <a:ln w="9525">
                <a:noFill/>
              </a:ln>
              <a:effectLst/>
            </c:spPr>
          </c:marker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data!$B$136:$B$174</c:f>
              <c:numCache>
                <c:formatCode>0.0</c:formatCode>
                <c:ptCount val="39"/>
                <c:pt idx="0">
                  <c:v>4.2154084248131385</c:v>
                </c:pt>
                <c:pt idx="1">
                  <c:v>0.74483970803411736</c:v>
                </c:pt>
                <c:pt idx="2">
                  <c:v>-4.0653719914177326</c:v>
                </c:pt>
                <c:pt idx="3">
                  <c:v>-28.431040728916422</c:v>
                </c:pt>
                <c:pt idx="4">
                  <c:v>-27.5563569011554</c:v>
                </c:pt>
                <c:pt idx="5">
                  <c:v>-18.333186939809821</c:v>
                </c:pt>
                <c:pt idx="6">
                  <c:v>-12.777163228913846</c:v>
                </c:pt>
                <c:pt idx="7">
                  <c:v>-12.449332006476133</c:v>
                </c:pt>
                <c:pt idx="8">
                  <c:v>-7.6337175291798403</c:v>
                </c:pt>
                <c:pt idx="9">
                  <c:v>-0.59331230771505483</c:v>
                </c:pt>
                <c:pt idx="10">
                  <c:v>5.4773424223431233</c:v>
                </c:pt>
                <c:pt idx="11">
                  <c:v>-1.6206316577464852</c:v>
                </c:pt>
                <c:pt idx="12">
                  <c:v>-4.6446849183790935</c:v>
                </c:pt>
                <c:pt idx="13">
                  <c:v>-3.2281890477997011</c:v>
                </c:pt>
                <c:pt idx="14">
                  <c:v>5.9606493597578858</c:v>
                </c:pt>
                <c:pt idx="15">
                  <c:v>31.694026615019521</c:v>
                </c:pt>
                <c:pt idx="16">
                  <c:v>26.597918038128434</c:v>
                </c:pt>
                <c:pt idx="17">
                  <c:v>12.585592139199854</c:v>
                </c:pt>
                <c:pt idx="18">
                  <c:v>9.2540056200645751</c:v>
                </c:pt>
                <c:pt idx="19">
                  <c:v>6.3585767962409445</c:v>
                </c:pt>
                <c:pt idx="20">
                  <c:v>1.4379719164260285</c:v>
                </c:pt>
                <c:pt idx="21">
                  <c:v>-0.46611854966410737</c:v>
                </c:pt>
                <c:pt idx="22">
                  <c:v>0.2907434191609326</c:v>
                </c:pt>
                <c:pt idx="23">
                  <c:v>0.88775490678134616</c:v>
                </c:pt>
                <c:pt idx="24">
                  <c:v>3.8343288435687573</c:v>
                </c:pt>
                <c:pt idx="25">
                  <c:v>5.8274463857897585</c:v>
                </c:pt>
                <c:pt idx="26">
                  <c:v>2.7474493983759452</c:v>
                </c:pt>
                <c:pt idx="27">
                  <c:v>3.9058980477281402</c:v>
                </c:pt>
                <c:pt idx="28">
                  <c:v>3.5662672108938143</c:v>
                </c:pt>
                <c:pt idx="29">
                  <c:v>5.9490330926305068</c:v>
                </c:pt>
                <c:pt idx="30">
                  <c:v>3.2258266804621183</c:v>
                </c:pt>
                <c:pt idx="31">
                  <c:v>5.297888030907183</c:v>
                </c:pt>
                <c:pt idx="32">
                  <c:v>4.3360623685061883</c:v>
                </c:pt>
                <c:pt idx="33">
                  <c:v>0.6500746088931475</c:v>
                </c:pt>
                <c:pt idx="34">
                  <c:v>-2.3882651241032504</c:v>
                </c:pt>
                <c:pt idx="35">
                  <c:v>5.7827034083248519</c:v>
                </c:pt>
                <c:pt idx="36">
                  <c:v>2.6362515461665348</c:v>
                </c:pt>
                <c:pt idx="37">
                  <c:v>1.4232979841567683</c:v>
                </c:pt>
                <c:pt idx="38">
                  <c:v>2.6991416254276146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1A-478A-BA8D-6AF35BEBD4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7955823"/>
        <c:axId val="627966223"/>
      </c:lineChart>
      <c:catAx>
        <c:axId val="627955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rgbClr val="FF0000"/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pPr>
            <a:endParaRPr lang="es-BO"/>
          </a:p>
        </c:txPr>
        <c:crossAx val="627966223"/>
        <c:crosses val="autoZero"/>
        <c:auto val="1"/>
        <c:lblAlgn val="ctr"/>
        <c:lblOffset val="100"/>
        <c:noMultiLvlLbl val="0"/>
      </c:catAx>
      <c:valAx>
        <c:axId val="627966223"/>
        <c:scaling>
          <c:orientation val="minMax"/>
          <c:max val="35"/>
          <c:min val="-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lgDash"/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pPr>
            <a:endParaRPr lang="es-BO"/>
          </a:p>
        </c:txPr>
        <c:crossAx val="627955823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Georgia" panose="02040502050405020303" pitchFamily="18" charset="0"/>
              <a:ea typeface="+mn-ea"/>
              <a:cs typeface="+mn-cs"/>
            </a:defRPr>
          </a:pPr>
          <a:endParaRPr lang="es-B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Georgia" panose="02040502050405020303" pitchFamily="18" charset="0"/>
        </a:defRPr>
      </a:pPr>
      <a:endParaRPr lang="es-B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2.jp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89246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72905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60471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327539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232795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5207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18739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79721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98607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05118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565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3229A-A52E-47D1-97F4-EE411A92B40E}" type="datetimeFigureOut">
              <a:rPr lang="es-BO" smtClean="0"/>
              <a:t>31/1/2024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55431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5866154-48EB-441C-A3CE-A7C802FB6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44" r="12944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32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F8CD7C3-B53E-487E-BE2B-39732FAAA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271" y="362779"/>
            <a:ext cx="4020253" cy="5652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4B618C1-29D0-4339-8816-A841C9544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83" y="362779"/>
            <a:ext cx="4033746" cy="5652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75CED2B-F4C1-41A9-925D-B04E4F4AE0B3}"/>
              </a:ext>
            </a:extLst>
          </p:cNvPr>
          <p:cNvSpPr txBox="1"/>
          <p:nvPr/>
        </p:nvSpPr>
        <p:spPr>
          <a:xfrm>
            <a:off x="467476" y="4116"/>
            <a:ext cx="402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BO" dirty="0">
                <a:latin typeface="Georgia" panose="02040502050405020303" pitchFamily="18" charset="0"/>
              </a:rPr>
              <a:t>(a) Original GHSL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C3B64A8-35B8-486D-8524-38006E80A3D6}"/>
              </a:ext>
            </a:extLst>
          </p:cNvPr>
          <p:cNvSpPr txBox="1"/>
          <p:nvPr/>
        </p:nvSpPr>
        <p:spPr>
          <a:xfrm>
            <a:off x="4656272" y="-6553"/>
            <a:ext cx="402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BO" dirty="0">
                <a:latin typeface="Georgia" panose="02040502050405020303" pitchFamily="18" charset="0"/>
              </a:rPr>
              <a:t>(b) </a:t>
            </a:r>
            <a:r>
              <a:rPr lang="en-US" dirty="0">
                <a:latin typeface="Georgia" panose="02040502050405020303" pitchFamily="18" charset="0"/>
              </a:rPr>
              <a:t>Classified with trained RF model</a:t>
            </a:r>
            <a:r>
              <a:rPr lang="es-BO" dirty="0">
                <a:latin typeface="Georgia" panose="02040502050405020303" pitchFamily="18" charset="0"/>
              </a:rPr>
              <a:t>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9D24D59-20D6-43E3-813F-91446158A0B2}"/>
              </a:ext>
            </a:extLst>
          </p:cNvPr>
          <p:cNvSpPr txBox="1"/>
          <p:nvPr/>
        </p:nvSpPr>
        <p:spPr>
          <a:xfrm>
            <a:off x="0" y="6113532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latin typeface="Georgia" panose="02040502050405020303" pitchFamily="18" charset="0"/>
              </a:rPr>
              <a:t>Note: In the image on the left, built-up areas are identified with white color and non-built-up areas with black color. In the image on the right, built-up areas are identified with green color and non-built-up areas with pink color. Due to the spatial resolution of Landsat-8 and VIIRS night lights images, the built-up area classification image is more pixelated and, therefore, can provide more granular inputs regarding the identification of this type of area.</a:t>
            </a:r>
            <a:endParaRPr lang="es-BO" sz="11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92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EEBE077B-B9E5-45D0-8C71-1E5CD8A64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466020"/>
              </p:ext>
            </p:extLst>
          </p:nvPr>
        </p:nvGraphicFramePr>
        <p:xfrm>
          <a:off x="0" y="0"/>
          <a:ext cx="9144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81332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17D0F6B-6E5D-46C3-B16B-FF34B8457BD9}"/>
              </a:ext>
            </a:extLst>
          </p:cNvPr>
          <p:cNvSpPr txBox="1"/>
          <p:nvPr/>
        </p:nvSpPr>
        <p:spPr>
          <a:xfrm>
            <a:off x="0" y="6113532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latin typeface="Georgia" panose="02040502050405020303" pitchFamily="18" charset="0"/>
              </a:rPr>
              <a:t>Note: In the image on the left, built-up areas are identified with white color and non-built-up areas with black color. In the image on the right, built-up areas are identified with green color and non-built-up areas with pink color. Due to the spatial resolution of Landsat-8 and VIIRS night lights images, the built-up area classification image is more pixelated and, therefore, can provide more granular inputs regarding the identification of this type of area.</a:t>
            </a:r>
            <a:endParaRPr lang="es-BO" sz="1100" dirty="0">
              <a:latin typeface="Georgia" panose="020405020504050203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ED749F23-E130-44A1-8532-B2D60AEE7A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2943144"/>
                  </p:ext>
                </p:extLst>
              </p:nvPr>
            </p:nvGraphicFramePr>
            <p:xfrm>
              <a:off x="1071155" y="2727052"/>
              <a:ext cx="7001690" cy="202082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750011">
                      <a:extLst>
                        <a:ext uri="{9D8B030D-6E8A-4147-A177-3AD203B41FA5}">
                          <a16:colId xmlns:a16="http://schemas.microsoft.com/office/drawing/2014/main" val="2573433562"/>
                        </a:ext>
                      </a:extLst>
                    </a:gridCol>
                    <a:gridCol w="1750011">
                      <a:extLst>
                        <a:ext uri="{9D8B030D-6E8A-4147-A177-3AD203B41FA5}">
                          <a16:colId xmlns:a16="http://schemas.microsoft.com/office/drawing/2014/main" val="3553734408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465310896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97391947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              Shock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635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Supply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Demand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Commodity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8554088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𝐼𝐺𝐴𝐸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681814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𝐶𝑃𝐼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−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910349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𝑊𝑇𝐼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0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0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31820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ED749F23-E130-44A1-8532-B2D60AEE7A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2943144"/>
                  </p:ext>
                </p:extLst>
              </p:nvPr>
            </p:nvGraphicFramePr>
            <p:xfrm>
              <a:off x="1071155" y="2727052"/>
              <a:ext cx="7001690" cy="202082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750011">
                      <a:extLst>
                        <a:ext uri="{9D8B030D-6E8A-4147-A177-3AD203B41FA5}">
                          <a16:colId xmlns:a16="http://schemas.microsoft.com/office/drawing/2014/main" val="2573433562"/>
                        </a:ext>
                      </a:extLst>
                    </a:gridCol>
                    <a:gridCol w="1750011">
                      <a:extLst>
                        <a:ext uri="{9D8B030D-6E8A-4147-A177-3AD203B41FA5}">
                          <a16:colId xmlns:a16="http://schemas.microsoft.com/office/drawing/2014/main" val="3553734408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465310896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973919472"/>
                        </a:ext>
                      </a:extLst>
                    </a:gridCol>
                  </a:tblGrid>
                  <a:tr h="73761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              Shock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635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Supply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Demand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Commodity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85540883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192857" r="-301045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192857" r="-200000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192857" r="-100697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68181455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288732" r="-301045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288732" r="-200000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288732" r="-100697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9103494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394286" r="-301045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394286" r="-200000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394286" r="-100697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99306" t="-394286" r="-347" b="-42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318208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4018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0C4DF97-4948-4A68-81EB-1FEB4032E5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8" r="27730" b="2913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20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Bolivia será la sede el VII Encuentro Regional de Agricultura Ecológica">
            <a:extLst>
              <a:ext uri="{FF2B5EF4-FFF2-40B4-BE49-F238E27FC236}">
                <a16:creationId xmlns:a16="http://schemas.microsoft.com/office/drawing/2014/main" id="{1B36BD20-E15F-4C26-93AC-B996A80D1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38"/>
          <a:stretch/>
        </p:blipFill>
        <p:spPr bwMode="auto">
          <a:xfrm>
            <a:off x="4571997" y="3415184"/>
            <a:ext cx="4571998" cy="343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 que saber sobre o SALAR DE UYUNI, na Bolívia: Dicas 2023">
            <a:extLst>
              <a:ext uri="{FF2B5EF4-FFF2-40B4-BE49-F238E27FC236}">
                <a16:creationId xmlns:a16="http://schemas.microsoft.com/office/drawing/2014/main" id="{E7A81EAE-799B-4D1C-B08C-2FE23F191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6"/>
          <a:stretch/>
        </p:blipFill>
        <p:spPr bwMode="auto">
          <a:xfrm>
            <a:off x="3524618" y="1"/>
            <a:ext cx="5619378" cy="3438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pact on the Higher Education Sector">
            <a:extLst>
              <a:ext uri="{FF2B5EF4-FFF2-40B4-BE49-F238E27FC236}">
                <a16:creationId xmlns:a16="http://schemas.microsoft.com/office/drawing/2014/main" id="{08A438BD-EEAF-4C1B-8C17-980549F214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3"/>
          <a:stretch/>
        </p:blipFill>
        <p:spPr bwMode="auto">
          <a:xfrm>
            <a:off x="0" y="3428999"/>
            <a:ext cx="4571999" cy="341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09A566A-530D-42EE-91A0-512E6F82BB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8"/>
          <a:stretch/>
        </p:blipFill>
        <p:spPr>
          <a:xfrm>
            <a:off x="-1" y="0"/>
            <a:ext cx="457199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3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2ED6FE2-2F15-4379-9DA0-FA6A756578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0" r="9890"/>
          <a:stretch/>
        </p:blipFill>
        <p:spPr>
          <a:xfrm>
            <a:off x="-1" y="-376056"/>
            <a:ext cx="9144001" cy="758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89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7B606F5-35CC-4C06-B85B-58AF48DAA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1" t="19158" r="25724" b="261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1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4CF262B-DF76-4EC3-9670-4E50185A0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36106"/>
            <a:ext cx="6087292" cy="682189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D5D1436-4C4C-4E35-910F-A775F081FE29}"/>
              </a:ext>
            </a:extLst>
          </p:cNvPr>
          <p:cNvSpPr txBox="1"/>
          <p:nvPr/>
        </p:nvSpPr>
        <p:spPr>
          <a:xfrm>
            <a:off x="5416730" y="44793"/>
            <a:ext cx="2090058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2022 Poverty Headcount Ratio</a:t>
            </a:r>
          </a:p>
        </p:txBody>
      </p:sp>
    </p:spTree>
    <p:extLst>
      <p:ext uri="{BB962C8B-B14F-4D97-AF65-F5344CB8AC3E}">
        <p14:creationId xmlns:p14="http://schemas.microsoft.com/office/powerpoint/2010/main" val="140710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EFDBF87-1D0D-488C-A3EB-04BBA8F73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2844" y="0"/>
            <a:ext cx="9670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39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860AD6C-2D12-4932-978A-0FC25EA4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553" y="0"/>
            <a:ext cx="9670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938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5C825DD-E641-45ED-A5CD-14E06BDFD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3107" y="0"/>
            <a:ext cx="9670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852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840</TotalTime>
  <Words>239</Words>
  <Application>Microsoft Office PowerPoint</Application>
  <PresentationFormat>Presentación en pantalla (4:3)</PresentationFormat>
  <Paragraphs>22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Georgia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Osmar Jasan Bolivar Rosales</dc:creator>
  <cp:lastModifiedBy>Osmar Jasan Bolivar Rosales</cp:lastModifiedBy>
  <cp:revision>27</cp:revision>
  <dcterms:created xsi:type="dcterms:W3CDTF">2023-10-13T13:17:46Z</dcterms:created>
  <dcterms:modified xsi:type="dcterms:W3CDTF">2024-01-31T20:50:27Z</dcterms:modified>
</cp:coreProperties>
</file>

<file path=docProps/thumbnail.jpeg>
</file>